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7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17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76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EA8EA9-0979-7ACC-19A7-3E0BF28438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DBA8761-9EDD-2080-A4F7-0754B133A6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CBFA43C-00D8-EC2A-0EC7-9BD340BF3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5F92-4968-4570-9EF4-CF787BADDD8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AA06EE-E497-834F-69FB-3C8846F41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B4AA6F6-FA27-95B6-6A06-F423FE000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2F80-9EAD-4D34-88C0-E35A79B321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356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1AA376-D032-1E9B-FC7D-2C4102E95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97E6AC5-EB55-7D01-DD8E-858D20969A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B5AE02-178F-5080-A7A0-7B41A8A3D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5F92-4968-4570-9EF4-CF787BADDD8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ACC09B-2538-AEA3-67F8-1A4B67E91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781DC2-D0EB-0D7C-4AC9-CABFA7E52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2F80-9EAD-4D34-88C0-E35A79B321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529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FFCE75D-FA32-1697-C771-A510E87BD5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DEAB204-FBE5-57BD-3CA3-4FA3769E55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9631DF-55F4-F997-4A92-E75EB2B92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5F92-4968-4570-9EF4-CF787BADDD8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C3C80D-E374-49C8-9748-BBBD5F393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64D6B9C-5CC9-003F-1699-78090460E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2F80-9EAD-4D34-88C0-E35A79B321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528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2A9EA5-2F54-CBC7-4A22-CBB686550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A58BF99-AAD8-957F-A1B8-D6C5F5FF8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F02151-6D55-6A7A-64F6-B15E9C975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5F92-4968-4570-9EF4-CF787BADDD8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B71625-DB3C-13AC-3098-66BDCF0E7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E4789B-0ACA-2CE1-2EBF-70DCCE909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2F80-9EAD-4D34-88C0-E35A79B321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342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8EED14-4144-FD86-738D-38D08165E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34E23C5-5B77-E9D6-07D9-FB1709B08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83D4ED-EE37-6129-1AFB-ABB367BFA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5F92-4968-4570-9EF4-CF787BADDD8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74D76F-84AD-6F5D-04EC-69D53201A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F3E2AA-6F6E-F9F9-9AE1-1D864EAE6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2F80-9EAD-4D34-88C0-E35A79B321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77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F0C940-ECFB-E757-7F32-F3943A4A8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231725-E94F-0E6F-054C-085241A626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9C5B866-4A7E-A36D-89D7-F9A7B60131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80B482F-3805-044E-9581-1AEC6B4C8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5F92-4968-4570-9EF4-CF787BADDD8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8A4B86-1813-3C8A-42EF-74EF32621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01E3FB9-31C7-7076-F880-8DA5B00B2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2F80-9EAD-4D34-88C0-E35A79B321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9224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DAE01E-AE9C-398E-0D6B-56B0690FC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DC4EDE-2951-20AA-7973-003523958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3B94283-059E-8F1D-6917-2A2BA20E9D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2837D01-7A1A-CE2A-B9CE-6DFB8F90E6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95B7F62-B7BA-034D-182E-0DE2A2D371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F533618-E796-91D1-4E4D-B10A2FBB9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5F92-4968-4570-9EF4-CF787BADDD8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6406E77-19D9-ECDC-8449-DF4EB9D8F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C16B4E1-5EB9-A975-EB94-A52A49182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2F80-9EAD-4D34-88C0-E35A79B321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557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965A3B-E2C6-922D-0654-4E835C187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457E53D-DF74-0300-6981-0A3CB24E6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5F92-4968-4570-9EF4-CF787BADDD8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C2C42DA-A39F-3684-4942-F5C186295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523CBC3-2FD7-2951-CB82-437ED1F5C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2F80-9EAD-4D34-88C0-E35A79B321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7139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88B2AF8-7978-4AFD-BC1C-72CCD2A49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5F92-4968-4570-9EF4-CF787BADDD8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DA189BD-9E8D-6C2F-52EE-D8E0C2896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3773612-6AAB-F055-891E-A4678A4B6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2F80-9EAD-4D34-88C0-E35A79B321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075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5B6363-16BB-BCC8-7936-E0730E321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FFF8BBF-B6B9-9CF2-E456-BD4E23EEF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30DCCD4-8D64-F3D9-D78F-A86A31D7A9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71F517-7BA3-536F-A9EB-E11E815A3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5F92-4968-4570-9EF4-CF787BADDD8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130FD47-9029-CE8B-88F6-6D96FD677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76148F1-998D-90FE-95EC-619D55D3E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2F80-9EAD-4D34-88C0-E35A79B321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8146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12EACA-3D8C-C9B6-CA5E-71B82EC73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0E75DF0-BB52-D1BE-D822-841FAB5B32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99CEC87-9447-90BC-46FC-E1ED78E6CF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81CC24F-A65E-C48F-BA93-3369AEED9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5F92-4968-4570-9EF4-CF787BADDD8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D14F00B-65BF-61F9-EA34-AA445B4C5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51234E0-914B-90F5-F132-5CADBBBD4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2F80-9EAD-4D34-88C0-E35A79B321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83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9D49BAA-A753-C1E9-A372-25907B59F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F0C82C9-52CF-C1AC-98FE-2D7CF53A6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311C6-65FC-5AE3-1085-819905F6FD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45F92-4968-4570-9EF4-CF787BADDD8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DFD6BB-0CEC-361C-861F-D2146E368D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C72564-1F4F-3A36-EC2D-5B555EDF84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12F80-9EAD-4D34-88C0-E35A79B321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330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ローチャート: 代替処理 3">
            <a:extLst>
              <a:ext uri="{FF2B5EF4-FFF2-40B4-BE49-F238E27FC236}">
                <a16:creationId xmlns:a16="http://schemas.microsoft.com/office/drawing/2014/main" id="{A5542551-299F-395C-8C78-C620287EB747}"/>
              </a:ext>
            </a:extLst>
          </p:cNvPr>
          <p:cNvSpPr/>
          <p:nvPr/>
        </p:nvSpPr>
        <p:spPr>
          <a:xfrm>
            <a:off x="5115556" y="4118983"/>
            <a:ext cx="1573623" cy="735241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I</a:t>
            </a:r>
            <a:r>
              <a:rPr kumimoji="1" lang="ja-JP" altLang="en-US" sz="14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メイト交流事務局</a:t>
            </a:r>
            <a:endParaRPr kumimoji="1" lang="en-US" altLang="ja-JP" sz="14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lang="ja-JP" altLang="en-US" sz="1050">
                <a:solidFill>
                  <a:schemeClr val="tx1"/>
                </a:solidFill>
                <a:latin typeface="+mn-ea"/>
              </a:rPr>
              <a:t>総括</a:t>
            </a:r>
            <a:endParaRPr lang="en-US" altLang="ja-JP" sz="1050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sz="1050">
                <a:solidFill>
                  <a:schemeClr val="tx1"/>
                </a:solidFill>
                <a:latin typeface="+mn-ea"/>
              </a:rPr>
              <a:t>川口理事</a:t>
            </a:r>
            <a:r>
              <a:rPr kumimoji="1" lang="en-US" altLang="ja-JP" sz="1050" dirty="0">
                <a:solidFill>
                  <a:schemeClr val="tx1"/>
                </a:solidFill>
                <a:latin typeface="+mn-ea"/>
              </a:rPr>
              <a:t>/</a:t>
            </a:r>
            <a:r>
              <a:rPr kumimoji="1" lang="ja-JP" altLang="en-US" sz="1050">
                <a:solidFill>
                  <a:schemeClr val="tx1"/>
                </a:solidFill>
                <a:latin typeface="+mn-ea"/>
              </a:rPr>
              <a:t>三木理事</a:t>
            </a:r>
            <a:endParaRPr kumimoji="1" lang="en-US" altLang="ja-JP" sz="105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5" name="フローチャート: 代替処理 4">
            <a:extLst>
              <a:ext uri="{FF2B5EF4-FFF2-40B4-BE49-F238E27FC236}">
                <a16:creationId xmlns:a16="http://schemas.microsoft.com/office/drawing/2014/main" id="{835A4C22-B0FD-5C26-A229-FB000FE6C845}"/>
              </a:ext>
            </a:extLst>
          </p:cNvPr>
          <p:cNvSpPr/>
          <p:nvPr/>
        </p:nvSpPr>
        <p:spPr>
          <a:xfrm>
            <a:off x="3470934" y="1970672"/>
            <a:ext cx="1813632" cy="763445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I</a:t>
            </a:r>
            <a:r>
              <a:rPr kumimoji="1" lang="ja-JP" altLang="en-US" sz="14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メイト会員</a:t>
            </a:r>
            <a:endParaRPr lang="en-US" altLang="ja-JP" sz="14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lang="ja-JP" altLang="en-US" sz="1050">
                <a:solidFill>
                  <a:schemeClr val="tx1"/>
                </a:solidFill>
                <a:latin typeface="+mn-ea"/>
              </a:rPr>
              <a:t>計７７名</a:t>
            </a:r>
            <a:endParaRPr kumimoji="1" lang="ja-JP" altLang="en-US" sz="1050">
              <a:solidFill>
                <a:schemeClr val="tx1"/>
              </a:solidFill>
              <a:latin typeface="+mn-ea"/>
            </a:endParaRPr>
          </a:p>
        </p:txBody>
      </p:sp>
      <p:sp>
        <p:nvSpPr>
          <p:cNvPr id="6" name="フローチャート: 代替処理 5">
            <a:extLst>
              <a:ext uri="{FF2B5EF4-FFF2-40B4-BE49-F238E27FC236}">
                <a16:creationId xmlns:a16="http://schemas.microsoft.com/office/drawing/2014/main" id="{72027EAB-1197-BC32-415E-B7A8C15E5370}"/>
              </a:ext>
            </a:extLst>
          </p:cNvPr>
          <p:cNvSpPr/>
          <p:nvPr/>
        </p:nvSpPr>
        <p:spPr>
          <a:xfrm>
            <a:off x="6427049" y="1970672"/>
            <a:ext cx="1813632" cy="763445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4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交流校の</a:t>
            </a:r>
            <a:endParaRPr lang="en-US" altLang="ja-JP" sz="14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lang="ja-JP" altLang="en-US" sz="14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日本語学習者</a:t>
            </a:r>
            <a:endParaRPr lang="en-US" altLang="ja-JP" sz="14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lang="ja-JP" altLang="en-US" sz="1050">
                <a:solidFill>
                  <a:schemeClr val="tx1"/>
                </a:solidFill>
                <a:latin typeface="+mn-ea"/>
              </a:rPr>
              <a:t>計２０９名</a:t>
            </a:r>
            <a:r>
              <a:rPr lang="en-US" altLang="ja-JP" sz="1050" dirty="0">
                <a:solidFill>
                  <a:schemeClr val="tx1"/>
                </a:solidFill>
                <a:latin typeface="+mn-ea"/>
              </a:rPr>
              <a:t>(*)</a:t>
            </a:r>
            <a:endParaRPr kumimoji="1" lang="ja-JP" altLang="en-US" sz="1050">
              <a:solidFill>
                <a:schemeClr val="tx1"/>
              </a:solidFill>
              <a:latin typeface="+mn-ea"/>
            </a:endParaRPr>
          </a:p>
        </p:txBody>
      </p:sp>
      <p:sp>
        <p:nvSpPr>
          <p:cNvPr id="7" name="フローチャート: 代替処理 6">
            <a:extLst>
              <a:ext uri="{FF2B5EF4-FFF2-40B4-BE49-F238E27FC236}">
                <a16:creationId xmlns:a16="http://schemas.microsoft.com/office/drawing/2014/main" id="{F2778D44-E43F-9FB5-5BCE-2E574632EC29}"/>
              </a:ext>
            </a:extLst>
          </p:cNvPr>
          <p:cNvSpPr/>
          <p:nvPr/>
        </p:nvSpPr>
        <p:spPr>
          <a:xfrm>
            <a:off x="3507656" y="3161425"/>
            <a:ext cx="1813632" cy="763445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4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交流コーディネーター</a:t>
            </a:r>
            <a:endParaRPr lang="en-US" altLang="ja-JP" sz="14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1050">
                <a:solidFill>
                  <a:schemeClr val="tx1"/>
                </a:solidFill>
                <a:latin typeface="+mn-ea"/>
              </a:rPr>
              <a:t>各大学担当</a:t>
            </a:r>
            <a:endParaRPr kumimoji="1" lang="en-US" altLang="ja-JP" sz="1050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sz="1050">
                <a:solidFill>
                  <a:schemeClr val="tx1"/>
                </a:solidFill>
                <a:latin typeface="+mn-ea"/>
              </a:rPr>
              <a:t>ボランティア</a:t>
            </a:r>
          </a:p>
        </p:txBody>
      </p:sp>
      <p:sp>
        <p:nvSpPr>
          <p:cNvPr id="9" name="フローチャート: 代替処理 8">
            <a:extLst>
              <a:ext uri="{FF2B5EF4-FFF2-40B4-BE49-F238E27FC236}">
                <a16:creationId xmlns:a16="http://schemas.microsoft.com/office/drawing/2014/main" id="{65D06FD6-6C59-5311-BCD3-5C729B07CF04}"/>
              </a:ext>
            </a:extLst>
          </p:cNvPr>
          <p:cNvSpPr/>
          <p:nvPr/>
        </p:nvSpPr>
        <p:spPr>
          <a:xfrm>
            <a:off x="6463771" y="3161425"/>
            <a:ext cx="1813632" cy="763445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4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大学側事務局</a:t>
            </a:r>
            <a:endParaRPr lang="en-US" altLang="ja-JP" sz="14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1050">
                <a:solidFill>
                  <a:schemeClr val="tx1"/>
                </a:solidFill>
                <a:latin typeface="+mn-ea"/>
              </a:rPr>
              <a:t>担当教員、</a:t>
            </a:r>
            <a:endParaRPr kumimoji="1" lang="en-US" altLang="ja-JP" sz="1050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sz="1050">
                <a:solidFill>
                  <a:schemeClr val="tx1"/>
                </a:solidFill>
                <a:latin typeface="+mn-ea"/>
              </a:rPr>
              <a:t>学生コーディネーター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37A1EA3-60B7-1F7F-2A3E-DC0079943A51}"/>
              </a:ext>
            </a:extLst>
          </p:cNvPr>
          <p:cNvSpPr/>
          <p:nvPr/>
        </p:nvSpPr>
        <p:spPr>
          <a:xfrm>
            <a:off x="3061624" y="1365956"/>
            <a:ext cx="5689005" cy="375212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コンテンツ プレースホルダー 3">
            <a:extLst>
              <a:ext uri="{FF2B5EF4-FFF2-40B4-BE49-F238E27FC236}">
                <a16:creationId xmlns:a16="http://schemas.microsoft.com/office/drawing/2014/main" id="{D3631174-5BAC-C0BD-A74E-F66C01BC5F0A}"/>
              </a:ext>
            </a:extLst>
          </p:cNvPr>
          <p:cNvSpPr txBox="1">
            <a:spLocks/>
          </p:cNvSpPr>
          <p:nvPr/>
        </p:nvSpPr>
        <p:spPr>
          <a:xfrm>
            <a:off x="4245209" y="1460149"/>
            <a:ext cx="3838333" cy="352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1700" b="1" dirty="0">
                <a:latin typeface="+mn-ea"/>
              </a:rPr>
              <a:t>I</a:t>
            </a:r>
            <a:r>
              <a:rPr lang="ja-JP" altLang="en-US" sz="1700" b="1">
                <a:latin typeface="+mn-ea"/>
              </a:rPr>
              <a:t>メイト交流支援図</a:t>
            </a:r>
            <a:r>
              <a:rPr lang="en-US" altLang="ja-JP" sz="1700" b="1" dirty="0">
                <a:latin typeface="+mn-ea"/>
              </a:rPr>
              <a:t>  </a:t>
            </a:r>
            <a:r>
              <a:rPr lang="en-US" altLang="ja-JP" sz="1200" dirty="0"/>
              <a:t>(2025</a:t>
            </a:r>
            <a:r>
              <a:rPr lang="ja-JP" altLang="en-US" sz="1200"/>
              <a:t>年</a:t>
            </a:r>
            <a:r>
              <a:rPr lang="en-US" altLang="ja-JP" sz="1200" dirty="0"/>
              <a:t>12</a:t>
            </a:r>
            <a:r>
              <a:rPr lang="ja-JP" altLang="en-US" sz="1200"/>
              <a:t>月現在）</a:t>
            </a:r>
            <a:endParaRPr lang="en-US" altLang="ja-JP" sz="1200" dirty="0"/>
          </a:p>
        </p:txBody>
      </p:sp>
      <p:sp>
        <p:nvSpPr>
          <p:cNvPr id="12" name="コンテンツ プレースホルダー 3">
            <a:extLst>
              <a:ext uri="{FF2B5EF4-FFF2-40B4-BE49-F238E27FC236}">
                <a16:creationId xmlns:a16="http://schemas.microsoft.com/office/drawing/2014/main" id="{91B237B0-6C5B-E232-9787-A3F5C4F8BD62}"/>
              </a:ext>
            </a:extLst>
          </p:cNvPr>
          <p:cNvSpPr txBox="1">
            <a:spLocks/>
          </p:cNvSpPr>
          <p:nvPr/>
        </p:nvSpPr>
        <p:spPr>
          <a:xfrm>
            <a:off x="5214987" y="1973442"/>
            <a:ext cx="1334175" cy="318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1200" b="1" dirty="0">
                <a:solidFill>
                  <a:schemeClr val="accent1"/>
                </a:solidFill>
                <a:latin typeface="+mn-ea"/>
              </a:rPr>
              <a:t>1</a:t>
            </a:r>
            <a:r>
              <a:rPr lang="ja-JP" altLang="en-US" sz="1200" b="1">
                <a:solidFill>
                  <a:schemeClr val="accent1"/>
                </a:solidFill>
                <a:latin typeface="+mn-ea"/>
              </a:rPr>
              <a:t>対</a:t>
            </a:r>
            <a:r>
              <a:rPr lang="en-US" altLang="ja-JP" sz="1200" b="1" dirty="0">
                <a:solidFill>
                  <a:schemeClr val="accent1"/>
                </a:solidFill>
                <a:latin typeface="+mn-ea"/>
              </a:rPr>
              <a:t>1</a:t>
            </a:r>
            <a:r>
              <a:rPr lang="ja-JP" altLang="en-US" sz="1200" b="1">
                <a:solidFill>
                  <a:schemeClr val="accent1"/>
                </a:solidFill>
                <a:latin typeface="+mn-ea"/>
              </a:rPr>
              <a:t>の交流</a:t>
            </a:r>
            <a:endParaRPr lang="en-US" altLang="ja-JP" sz="1200" b="1" dirty="0">
              <a:solidFill>
                <a:schemeClr val="accent1"/>
              </a:solidFill>
              <a:latin typeface="+mn-ea"/>
            </a:endParaRPr>
          </a:p>
        </p:txBody>
      </p:sp>
      <p:sp>
        <p:nvSpPr>
          <p:cNvPr id="13" name="左右矢印 12">
            <a:extLst>
              <a:ext uri="{FF2B5EF4-FFF2-40B4-BE49-F238E27FC236}">
                <a16:creationId xmlns:a16="http://schemas.microsoft.com/office/drawing/2014/main" id="{735032BE-DF7B-02B2-693B-979CFA3762A4}"/>
              </a:ext>
            </a:extLst>
          </p:cNvPr>
          <p:cNvSpPr/>
          <p:nvPr/>
        </p:nvSpPr>
        <p:spPr>
          <a:xfrm>
            <a:off x="5342373" y="2237695"/>
            <a:ext cx="1075835" cy="318912"/>
          </a:xfrm>
          <a:prstGeom prst="left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コンテンツ プレースホルダー 3">
            <a:extLst>
              <a:ext uri="{FF2B5EF4-FFF2-40B4-BE49-F238E27FC236}">
                <a16:creationId xmlns:a16="http://schemas.microsoft.com/office/drawing/2014/main" id="{2534A912-C8AE-3A08-990D-67C0A2FCABC3}"/>
              </a:ext>
            </a:extLst>
          </p:cNvPr>
          <p:cNvSpPr txBox="1">
            <a:spLocks/>
          </p:cNvSpPr>
          <p:nvPr/>
        </p:nvSpPr>
        <p:spPr>
          <a:xfrm>
            <a:off x="3182846" y="2831304"/>
            <a:ext cx="884411" cy="3060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050">
                <a:latin typeface="+mn-ea"/>
              </a:rPr>
              <a:t>募集</a:t>
            </a:r>
            <a:r>
              <a:rPr lang="en-US" altLang="ja-JP" sz="1050" dirty="0">
                <a:latin typeface="+mn-ea"/>
              </a:rPr>
              <a:t>/</a:t>
            </a:r>
            <a:r>
              <a:rPr lang="ja-JP" altLang="en-US" sz="1050">
                <a:latin typeface="+mn-ea"/>
              </a:rPr>
              <a:t>連絡</a:t>
            </a:r>
            <a:endParaRPr lang="en-US" altLang="ja-JP" sz="1050" dirty="0">
              <a:latin typeface="+mn-ea"/>
            </a:endParaRPr>
          </a:p>
        </p:txBody>
      </p:sp>
      <p:sp>
        <p:nvSpPr>
          <p:cNvPr id="20" name="コンテンツ プレースホルダー 3">
            <a:extLst>
              <a:ext uri="{FF2B5EF4-FFF2-40B4-BE49-F238E27FC236}">
                <a16:creationId xmlns:a16="http://schemas.microsoft.com/office/drawing/2014/main" id="{EE8BBD35-F42F-C3DB-3C0D-23E430196402}"/>
              </a:ext>
            </a:extLst>
          </p:cNvPr>
          <p:cNvSpPr txBox="1">
            <a:spLocks/>
          </p:cNvSpPr>
          <p:nvPr/>
        </p:nvSpPr>
        <p:spPr>
          <a:xfrm>
            <a:off x="4455122" y="2831304"/>
            <a:ext cx="1334175" cy="271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050">
                <a:latin typeface="+mn-ea"/>
              </a:rPr>
              <a:t>応募</a:t>
            </a:r>
            <a:r>
              <a:rPr lang="en-US" altLang="ja-JP" sz="1050" dirty="0">
                <a:latin typeface="+mn-ea"/>
              </a:rPr>
              <a:t>/</a:t>
            </a:r>
            <a:r>
              <a:rPr lang="ja-JP" altLang="en-US" sz="1050">
                <a:latin typeface="+mn-ea"/>
              </a:rPr>
              <a:t>相談</a:t>
            </a:r>
            <a:r>
              <a:rPr lang="en-US" altLang="ja-JP" sz="1050" dirty="0">
                <a:latin typeface="+mn-ea"/>
              </a:rPr>
              <a:t>/</a:t>
            </a:r>
            <a:r>
              <a:rPr lang="ja-JP" altLang="en-US" sz="1050">
                <a:latin typeface="+mn-ea"/>
              </a:rPr>
              <a:t>報告</a:t>
            </a:r>
            <a:endParaRPr lang="en-US" altLang="ja-JP" sz="1050" dirty="0">
              <a:latin typeface="+mn-ea"/>
            </a:endParaRPr>
          </a:p>
        </p:txBody>
      </p:sp>
      <p:sp>
        <p:nvSpPr>
          <p:cNvPr id="21" name="上矢印 20">
            <a:extLst>
              <a:ext uri="{FF2B5EF4-FFF2-40B4-BE49-F238E27FC236}">
                <a16:creationId xmlns:a16="http://schemas.microsoft.com/office/drawing/2014/main" id="{F55128F5-E5AD-4221-2EA2-C46947FFAE0E}"/>
              </a:ext>
            </a:extLst>
          </p:cNvPr>
          <p:cNvSpPr/>
          <p:nvPr/>
        </p:nvSpPr>
        <p:spPr>
          <a:xfrm>
            <a:off x="4048056" y="2761760"/>
            <a:ext cx="221311" cy="340905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上矢印 21">
            <a:extLst>
              <a:ext uri="{FF2B5EF4-FFF2-40B4-BE49-F238E27FC236}">
                <a16:creationId xmlns:a16="http://schemas.microsoft.com/office/drawing/2014/main" id="{27D4F43A-DF2F-4CD2-E1BF-17A277CC52F2}"/>
              </a:ext>
            </a:extLst>
          </p:cNvPr>
          <p:cNvSpPr/>
          <p:nvPr/>
        </p:nvSpPr>
        <p:spPr>
          <a:xfrm>
            <a:off x="7077871" y="2761759"/>
            <a:ext cx="221311" cy="340905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コンテンツ プレースホルダー 3">
            <a:extLst>
              <a:ext uri="{FF2B5EF4-FFF2-40B4-BE49-F238E27FC236}">
                <a16:creationId xmlns:a16="http://schemas.microsoft.com/office/drawing/2014/main" id="{FB78125D-0922-AEEE-FB2F-E544817FB11B}"/>
              </a:ext>
            </a:extLst>
          </p:cNvPr>
          <p:cNvSpPr txBox="1">
            <a:spLocks/>
          </p:cNvSpPr>
          <p:nvPr/>
        </p:nvSpPr>
        <p:spPr>
          <a:xfrm>
            <a:off x="6208694" y="2831304"/>
            <a:ext cx="884411" cy="3060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050">
                <a:latin typeface="+mn-ea"/>
              </a:rPr>
              <a:t>募集</a:t>
            </a:r>
            <a:r>
              <a:rPr lang="en-US" altLang="ja-JP" sz="1050" dirty="0">
                <a:latin typeface="+mn-ea"/>
              </a:rPr>
              <a:t>/</a:t>
            </a:r>
            <a:r>
              <a:rPr lang="ja-JP" altLang="en-US" sz="1050">
                <a:latin typeface="+mn-ea"/>
              </a:rPr>
              <a:t>連絡</a:t>
            </a:r>
            <a:endParaRPr lang="en-US" altLang="ja-JP" sz="1050" dirty="0">
              <a:latin typeface="+mn-ea"/>
            </a:endParaRPr>
          </a:p>
        </p:txBody>
      </p:sp>
      <p:sp>
        <p:nvSpPr>
          <p:cNvPr id="24" name="上矢印 23">
            <a:extLst>
              <a:ext uri="{FF2B5EF4-FFF2-40B4-BE49-F238E27FC236}">
                <a16:creationId xmlns:a16="http://schemas.microsoft.com/office/drawing/2014/main" id="{0FD5CC30-CE81-B514-DD80-FFF30F49E121}"/>
              </a:ext>
            </a:extLst>
          </p:cNvPr>
          <p:cNvSpPr/>
          <p:nvPr/>
        </p:nvSpPr>
        <p:spPr>
          <a:xfrm rot="10800000">
            <a:off x="4265660" y="2781220"/>
            <a:ext cx="221311" cy="340905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コンテンツ プレースホルダー 3">
            <a:extLst>
              <a:ext uri="{FF2B5EF4-FFF2-40B4-BE49-F238E27FC236}">
                <a16:creationId xmlns:a16="http://schemas.microsoft.com/office/drawing/2014/main" id="{35E21C17-3C7C-7566-1FFB-A8D36535DCDB}"/>
              </a:ext>
            </a:extLst>
          </p:cNvPr>
          <p:cNvSpPr txBox="1">
            <a:spLocks/>
          </p:cNvSpPr>
          <p:nvPr/>
        </p:nvSpPr>
        <p:spPr>
          <a:xfrm>
            <a:off x="7416455" y="2831304"/>
            <a:ext cx="1334175" cy="271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050">
                <a:latin typeface="+mn-ea"/>
              </a:rPr>
              <a:t>応募</a:t>
            </a:r>
            <a:r>
              <a:rPr lang="en-US" altLang="ja-JP" sz="1050" dirty="0">
                <a:latin typeface="+mn-ea"/>
              </a:rPr>
              <a:t>/</a:t>
            </a:r>
            <a:r>
              <a:rPr lang="ja-JP" altLang="en-US" sz="1050">
                <a:latin typeface="+mn-ea"/>
              </a:rPr>
              <a:t>相談</a:t>
            </a:r>
            <a:r>
              <a:rPr lang="en-US" altLang="ja-JP" sz="1050" dirty="0">
                <a:latin typeface="+mn-ea"/>
              </a:rPr>
              <a:t>/</a:t>
            </a:r>
            <a:r>
              <a:rPr lang="ja-JP" altLang="en-US" sz="1050">
                <a:latin typeface="+mn-ea"/>
              </a:rPr>
              <a:t>報告</a:t>
            </a:r>
            <a:endParaRPr lang="en-US" altLang="ja-JP" sz="1050" dirty="0">
              <a:latin typeface="+mn-ea"/>
            </a:endParaRPr>
          </a:p>
        </p:txBody>
      </p:sp>
      <p:sp>
        <p:nvSpPr>
          <p:cNvPr id="26" name="上矢印 25">
            <a:extLst>
              <a:ext uri="{FF2B5EF4-FFF2-40B4-BE49-F238E27FC236}">
                <a16:creationId xmlns:a16="http://schemas.microsoft.com/office/drawing/2014/main" id="{86F3EF8D-B793-A56A-F8AD-BDCC9FAB0F5B}"/>
              </a:ext>
            </a:extLst>
          </p:cNvPr>
          <p:cNvSpPr/>
          <p:nvPr/>
        </p:nvSpPr>
        <p:spPr>
          <a:xfrm rot="10800000">
            <a:off x="7272149" y="2784852"/>
            <a:ext cx="221311" cy="340905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上矢印 26">
            <a:extLst>
              <a:ext uri="{FF2B5EF4-FFF2-40B4-BE49-F238E27FC236}">
                <a16:creationId xmlns:a16="http://schemas.microsoft.com/office/drawing/2014/main" id="{97A7A098-6D3C-AD2C-404F-66F43D8F1D22}"/>
              </a:ext>
            </a:extLst>
          </p:cNvPr>
          <p:cNvSpPr/>
          <p:nvPr/>
        </p:nvSpPr>
        <p:spPr>
          <a:xfrm rot="18751611">
            <a:off x="4719816" y="3956045"/>
            <a:ext cx="221311" cy="340905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上矢印 27">
            <a:extLst>
              <a:ext uri="{FF2B5EF4-FFF2-40B4-BE49-F238E27FC236}">
                <a16:creationId xmlns:a16="http://schemas.microsoft.com/office/drawing/2014/main" id="{9BD74EE8-F8EE-08D2-41A4-39B3B11D546E}"/>
              </a:ext>
            </a:extLst>
          </p:cNvPr>
          <p:cNvSpPr/>
          <p:nvPr/>
        </p:nvSpPr>
        <p:spPr>
          <a:xfrm rot="2994368">
            <a:off x="6814554" y="3953710"/>
            <a:ext cx="221311" cy="340905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コンテンツ プレースホルダー 3">
            <a:extLst>
              <a:ext uri="{FF2B5EF4-FFF2-40B4-BE49-F238E27FC236}">
                <a16:creationId xmlns:a16="http://schemas.microsoft.com/office/drawing/2014/main" id="{2C96441C-9C94-7FE1-A0B3-7DF8547EA0F9}"/>
              </a:ext>
            </a:extLst>
          </p:cNvPr>
          <p:cNvSpPr txBox="1">
            <a:spLocks/>
          </p:cNvSpPr>
          <p:nvPr/>
        </p:nvSpPr>
        <p:spPr>
          <a:xfrm>
            <a:off x="6770303" y="4257796"/>
            <a:ext cx="504259" cy="280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050">
                <a:latin typeface="+mn-ea"/>
              </a:rPr>
              <a:t>助成</a:t>
            </a:r>
            <a:endParaRPr lang="en-US" altLang="ja-JP" sz="1050" dirty="0">
              <a:latin typeface="+mn-ea"/>
            </a:endParaRPr>
          </a:p>
        </p:txBody>
      </p:sp>
      <p:sp>
        <p:nvSpPr>
          <p:cNvPr id="30" name="コンテンツ プレースホルダー 3">
            <a:extLst>
              <a:ext uri="{FF2B5EF4-FFF2-40B4-BE49-F238E27FC236}">
                <a16:creationId xmlns:a16="http://schemas.microsoft.com/office/drawing/2014/main" id="{272B2A3B-E6E8-4C8A-7D39-05FB2F664234}"/>
              </a:ext>
            </a:extLst>
          </p:cNvPr>
          <p:cNvSpPr txBox="1">
            <a:spLocks/>
          </p:cNvSpPr>
          <p:nvPr/>
        </p:nvSpPr>
        <p:spPr>
          <a:xfrm>
            <a:off x="4342427" y="4257796"/>
            <a:ext cx="504259" cy="280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050">
                <a:latin typeface="+mn-ea"/>
              </a:rPr>
              <a:t>助言</a:t>
            </a:r>
            <a:endParaRPr lang="en-US" altLang="ja-JP" sz="1050" dirty="0">
              <a:latin typeface="+mn-ea"/>
            </a:endParaRPr>
          </a:p>
        </p:txBody>
      </p:sp>
      <p:sp>
        <p:nvSpPr>
          <p:cNvPr id="34" name="上矢印 33">
            <a:extLst>
              <a:ext uri="{FF2B5EF4-FFF2-40B4-BE49-F238E27FC236}">
                <a16:creationId xmlns:a16="http://schemas.microsoft.com/office/drawing/2014/main" id="{0954E9A1-5ECD-8BE8-C7DB-AE759B9D9E31}"/>
              </a:ext>
            </a:extLst>
          </p:cNvPr>
          <p:cNvSpPr/>
          <p:nvPr/>
        </p:nvSpPr>
        <p:spPr>
          <a:xfrm rot="5400000">
            <a:off x="5796295" y="2920506"/>
            <a:ext cx="170974" cy="1075834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上矢印 34">
            <a:extLst>
              <a:ext uri="{FF2B5EF4-FFF2-40B4-BE49-F238E27FC236}">
                <a16:creationId xmlns:a16="http://schemas.microsoft.com/office/drawing/2014/main" id="{E017214E-A70A-5690-464B-B3DE58D0C081}"/>
              </a:ext>
            </a:extLst>
          </p:cNvPr>
          <p:cNvSpPr/>
          <p:nvPr/>
        </p:nvSpPr>
        <p:spPr>
          <a:xfrm rot="16200000">
            <a:off x="5779360" y="3072906"/>
            <a:ext cx="170974" cy="1075834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コンテンツ プレースホルダー 3">
            <a:extLst>
              <a:ext uri="{FF2B5EF4-FFF2-40B4-BE49-F238E27FC236}">
                <a16:creationId xmlns:a16="http://schemas.microsoft.com/office/drawing/2014/main" id="{AACA326D-46FF-A86A-1DFD-3F654B21B4BD}"/>
              </a:ext>
            </a:extLst>
          </p:cNvPr>
          <p:cNvSpPr txBox="1">
            <a:spLocks/>
          </p:cNvSpPr>
          <p:nvPr/>
        </p:nvSpPr>
        <p:spPr>
          <a:xfrm>
            <a:off x="5406080" y="3677578"/>
            <a:ext cx="969155" cy="271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050">
                <a:latin typeface="+mn-ea"/>
              </a:rPr>
              <a:t>報告</a:t>
            </a:r>
            <a:r>
              <a:rPr lang="en-US" altLang="ja-JP" sz="1050" dirty="0">
                <a:latin typeface="+mn-ea"/>
              </a:rPr>
              <a:t>/</a:t>
            </a:r>
            <a:r>
              <a:rPr lang="ja-JP" altLang="en-US" sz="1050">
                <a:latin typeface="+mn-ea"/>
              </a:rPr>
              <a:t>連絡</a:t>
            </a:r>
            <a:endParaRPr lang="en-US" altLang="ja-JP" sz="1050" dirty="0">
              <a:latin typeface="+mn-ea"/>
            </a:endParaRPr>
          </a:p>
        </p:txBody>
      </p:sp>
      <p:sp>
        <p:nvSpPr>
          <p:cNvPr id="37" name="コンテンツ プレースホルダー 3">
            <a:extLst>
              <a:ext uri="{FF2B5EF4-FFF2-40B4-BE49-F238E27FC236}">
                <a16:creationId xmlns:a16="http://schemas.microsoft.com/office/drawing/2014/main" id="{A5F932B3-CD00-A737-60EB-A67ACD7C5F99}"/>
              </a:ext>
            </a:extLst>
          </p:cNvPr>
          <p:cNvSpPr txBox="1">
            <a:spLocks/>
          </p:cNvSpPr>
          <p:nvPr/>
        </p:nvSpPr>
        <p:spPr>
          <a:xfrm>
            <a:off x="5418290" y="3186793"/>
            <a:ext cx="969155" cy="271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050">
                <a:latin typeface="+mn-ea"/>
              </a:rPr>
              <a:t>募集</a:t>
            </a:r>
            <a:r>
              <a:rPr lang="en-US" altLang="ja-JP" sz="1050" dirty="0">
                <a:latin typeface="+mn-ea"/>
              </a:rPr>
              <a:t>/</a:t>
            </a:r>
            <a:r>
              <a:rPr lang="ja-JP" altLang="en-US" sz="1050">
                <a:latin typeface="+mn-ea"/>
              </a:rPr>
              <a:t>連絡</a:t>
            </a:r>
            <a:endParaRPr lang="en-US" altLang="ja-JP" sz="1050" dirty="0">
              <a:latin typeface="+mn-ea"/>
            </a:endParaRPr>
          </a:p>
        </p:txBody>
      </p:sp>
      <p:sp>
        <p:nvSpPr>
          <p:cNvPr id="15" name="フローチャート: 代替処理 14">
            <a:extLst>
              <a:ext uri="{FF2B5EF4-FFF2-40B4-BE49-F238E27FC236}">
                <a16:creationId xmlns:a16="http://schemas.microsoft.com/office/drawing/2014/main" id="{A581330D-1670-73CA-9CBD-CC440E15E14A}"/>
              </a:ext>
            </a:extLst>
          </p:cNvPr>
          <p:cNvSpPr/>
          <p:nvPr/>
        </p:nvSpPr>
        <p:spPr>
          <a:xfrm>
            <a:off x="7287018" y="4011837"/>
            <a:ext cx="1452182" cy="1041859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kumimoji="1" lang="en-US" altLang="ja-JP" sz="900" dirty="0">
                <a:solidFill>
                  <a:schemeClr val="tx1"/>
                </a:solidFill>
                <a:latin typeface="+mn-ea"/>
              </a:rPr>
              <a:t>(*)</a:t>
            </a:r>
            <a:r>
              <a:rPr kumimoji="1" lang="ja-JP" altLang="en-US" sz="900">
                <a:solidFill>
                  <a:schemeClr val="tx1"/>
                </a:solidFill>
                <a:latin typeface="+mn-ea"/>
              </a:rPr>
              <a:t>内訳</a:t>
            </a:r>
            <a:endParaRPr kumimoji="1" lang="en-US" altLang="ja-JP" sz="9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900">
                <a:solidFill>
                  <a:schemeClr val="tx1"/>
                </a:solidFill>
                <a:latin typeface="+mn-ea"/>
              </a:rPr>
              <a:t>清華大学</a:t>
            </a:r>
            <a:r>
              <a:rPr lang="en-US" altLang="ja-JP" sz="900" dirty="0">
                <a:solidFill>
                  <a:schemeClr val="tx1"/>
                </a:solidFill>
                <a:latin typeface="+mn-ea"/>
              </a:rPr>
              <a:t>	40</a:t>
            </a:r>
            <a:r>
              <a:rPr kumimoji="1" lang="ja-JP" altLang="en-US" sz="900">
                <a:solidFill>
                  <a:schemeClr val="tx1"/>
                </a:solidFill>
                <a:latin typeface="+mn-ea"/>
              </a:rPr>
              <a:t>名</a:t>
            </a:r>
            <a:endParaRPr kumimoji="1" lang="en-US" altLang="ja-JP" sz="9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900">
                <a:solidFill>
                  <a:schemeClr val="tx1"/>
                </a:solidFill>
                <a:latin typeface="+mn-ea"/>
              </a:rPr>
              <a:t>タマサート大学</a:t>
            </a:r>
            <a:r>
              <a:rPr lang="en-US" altLang="ja-JP" sz="900" dirty="0">
                <a:solidFill>
                  <a:schemeClr val="tx1"/>
                </a:solidFill>
                <a:latin typeface="+mn-ea"/>
              </a:rPr>
              <a:t>	44</a:t>
            </a:r>
            <a:r>
              <a:rPr kumimoji="1" lang="ja-JP" altLang="en-US" sz="900">
                <a:solidFill>
                  <a:schemeClr val="tx1"/>
                </a:solidFill>
                <a:latin typeface="+mn-ea"/>
              </a:rPr>
              <a:t>名</a:t>
            </a:r>
            <a:endParaRPr lang="en-US" altLang="ja-JP" sz="9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900">
                <a:solidFill>
                  <a:schemeClr val="tx1"/>
                </a:solidFill>
                <a:latin typeface="+mn-ea"/>
              </a:rPr>
              <a:t>ハノイ貿易大学</a:t>
            </a:r>
            <a:r>
              <a:rPr kumimoji="1" lang="en-US" altLang="ja-JP" sz="900" dirty="0">
                <a:solidFill>
                  <a:schemeClr val="tx1"/>
                </a:solidFill>
                <a:latin typeface="+mn-ea"/>
              </a:rPr>
              <a:t>	</a:t>
            </a:r>
            <a:r>
              <a:rPr lang="en-US" altLang="ja-JP" sz="900" dirty="0">
                <a:solidFill>
                  <a:schemeClr val="tx1"/>
                </a:solidFill>
                <a:latin typeface="+mn-ea"/>
              </a:rPr>
              <a:t>47</a:t>
            </a:r>
            <a:r>
              <a:rPr kumimoji="1" lang="ja-JP" altLang="en-US" sz="900">
                <a:solidFill>
                  <a:schemeClr val="tx1"/>
                </a:solidFill>
                <a:latin typeface="+mn-ea"/>
              </a:rPr>
              <a:t>名</a:t>
            </a:r>
            <a:endParaRPr kumimoji="1" lang="en-US" altLang="ja-JP" sz="9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900">
                <a:solidFill>
                  <a:schemeClr val="tx1"/>
                </a:solidFill>
                <a:latin typeface="+mn-ea"/>
              </a:rPr>
              <a:t>ハノイ工科大学</a:t>
            </a:r>
            <a:r>
              <a:rPr lang="en-US" altLang="ja-JP" sz="900" dirty="0">
                <a:solidFill>
                  <a:schemeClr val="tx1"/>
                </a:solidFill>
                <a:latin typeface="+mn-ea"/>
              </a:rPr>
              <a:t> </a:t>
            </a:r>
            <a:r>
              <a:rPr kumimoji="1" lang="en-US" altLang="ja-JP" sz="900" dirty="0">
                <a:solidFill>
                  <a:schemeClr val="tx1"/>
                </a:solidFill>
                <a:latin typeface="+mn-ea"/>
              </a:rPr>
              <a:t> </a:t>
            </a:r>
            <a:r>
              <a:rPr lang="ja-JP" altLang="en-US" sz="900">
                <a:solidFill>
                  <a:schemeClr val="tx1"/>
                </a:solidFill>
                <a:latin typeface="+mn-ea"/>
              </a:rPr>
              <a:t>　</a:t>
            </a:r>
            <a:r>
              <a:rPr lang="en-US" altLang="ja-JP" sz="900" dirty="0">
                <a:solidFill>
                  <a:schemeClr val="tx1"/>
                </a:solidFill>
                <a:latin typeface="+mn-ea"/>
              </a:rPr>
              <a:t>5</a:t>
            </a:r>
            <a:r>
              <a:rPr lang="ja-JP" altLang="en-US" sz="900">
                <a:solidFill>
                  <a:schemeClr val="tx1"/>
                </a:solidFill>
                <a:latin typeface="+mn-ea"/>
              </a:rPr>
              <a:t>名</a:t>
            </a:r>
            <a:endParaRPr kumimoji="1" lang="en-US" altLang="ja-JP" sz="900" dirty="0">
              <a:solidFill>
                <a:schemeClr val="tx1"/>
              </a:solidFill>
              <a:latin typeface="+mn-ea"/>
            </a:endParaRPr>
          </a:p>
          <a:p>
            <a:r>
              <a:rPr lang="en-US" altLang="ja-JP" sz="900" dirty="0">
                <a:solidFill>
                  <a:schemeClr val="tx1"/>
                </a:solidFill>
                <a:latin typeface="+mn-ea"/>
              </a:rPr>
              <a:t>UNPAD 	49</a:t>
            </a:r>
            <a:r>
              <a:rPr kumimoji="1" lang="ja-JP" altLang="en-US" sz="900">
                <a:solidFill>
                  <a:schemeClr val="tx1"/>
                </a:solidFill>
                <a:latin typeface="+mn-ea"/>
              </a:rPr>
              <a:t>名</a:t>
            </a:r>
            <a:endParaRPr lang="en-US" altLang="ja-JP" sz="9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900">
                <a:solidFill>
                  <a:schemeClr val="tx1"/>
                </a:solidFill>
                <a:latin typeface="+mn-ea"/>
              </a:rPr>
              <a:t>架け橋</a:t>
            </a:r>
            <a:r>
              <a:rPr lang="ja-JP" altLang="en-US" sz="900">
                <a:solidFill>
                  <a:schemeClr val="tx1"/>
                </a:solidFill>
                <a:latin typeface="+mn-ea"/>
              </a:rPr>
              <a:t>グループ</a:t>
            </a:r>
            <a:r>
              <a:rPr lang="en-US" altLang="ja-JP" sz="900" dirty="0">
                <a:solidFill>
                  <a:schemeClr val="tx1"/>
                </a:solidFill>
                <a:latin typeface="+mn-ea"/>
              </a:rPr>
              <a:t>	24</a:t>
            </a:r>
            <a:r>
              <a:rPr kumimoji="1" lang="ja-JP" altLang="en-US" sz="900">
                <a:solidFill>
                  <a:schemeClr val="tx1"/>
                </a:solidFill>
                <a:latin typeface="+mn-ea"/>
              </a:rPr>
              <a:t>名</a:t>
            </a:r>
          </a:p>
        </p:txBody>
      </p:sp>
    </p:spTree>
    <p:extLst>
      <p:ext uri="{BB962C8B-B14F-4D97-AF65-F5344CB8AC3E}">
        <p14:creationId xmlns:p14="http://schemas.microsoft.com/office/powerpoint/2010/main" val="338782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3422</TotalTime>
  <Words>104</Words>
  <Application>Microsoft Macintosh PowerPoint</Application>
  <PresentationFormat>ワイド画面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４月２８日（日）４大学合同交流会</dc:title>
  <dc:creator>逸実 西澤</dc:creator>
  <cp:lastModifiedBy>京子 三木</cp:lastModifiedBy>
  <cp:revision>117</cp:revision>
  <cp:lastPrinted>2024-03-09T03:50:14Z</cp:lastPrinted>
  <dcterms:created xsi:type="dcterms:W3CDTF">2024-03-04T08:43:05Z</dcterms:created>
  <dcterms:modified xsi:type="dcterms:W3CDTF">2025-12-14T20:51:32Z</dcterms:modified>
</cp:coreProperties>
</file>